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handoutMasterIdLst>
    <p:handoutMasterId r:id="rId27"/>
  </p:handoutMasterIdLst>
  <p:sldIdLst>
    <p:sldId id="268" r:id="rId3"/>
    <p:sldId id="289" r:id="rId4"/>
    <p:sldId id="316" r:id="rId5"/>
    <p:sldId id="318" r:id="rId6"/>
    <p:sldId id="291" r:id="rId7"/>
    <p:sldId id="300" r:id="rId8"/>
    <p:sldId id="312" r:id="rId9"/>
    <p:sldId id="313" r:id="rId10"/>
    <p:sldId id="314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285" r:id="rId21"/>
    <p:sldId id="286" r:id="rId22"/>
    <p:sldId id="310" r:id="rId23"/>
    <p:sldId id="284" r:id="rId24"/>
    <p:sldId id="311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1" d="100"/>
          <a:sy n="91" d="100"/>
        </p:scale>
        <p:origin x="1404" y="66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264" y="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CB91C-78EF-4078-9A6A-D9973F846079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43C31-C128-4970-8313-1AA8B4332F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150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846D-06AB-436B-A8A1-02BC4BEA9542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77624-A13E-4681-A7F9-D440BD06E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98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3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1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85"/>
            <a:ext cx="9144000" cy="68856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763002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1471613" y="3448050"/>
            <a:ext cx="6662737" cy="17748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0535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68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114097"/>
            <a:ext cx="7886700" cy="1154661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2606565"/>
            <a:ext cx="7886700" cy="3570397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9067838D-A64D-4E66-BD46-21EB438C63D3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32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310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44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46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12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463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95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041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234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196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89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906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411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C6FB-3747-4C4D-BF14-4C5F2674A2A8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838D-A64D-4E66-BD46-21EB438C63D3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C6FB-3747-4C4D-BF14-4C5F2674A2A8}" type="datetimeFigureOut">
              <a:rPr lang="pt-BR" smtClean="0"/>
              <a:t>02/03/2017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FACDB-9022-4C0C-9784-DDC038A21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58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6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vidorias.gov.br/" TargetMode="External"/><Relationship Id="rId2" Type="http://schemas.openxmlformats.org/officeDocument/2006/relationships/hyperlink" Target="mailto:erica.ribeiro@cgu.gov.br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872" y="2330073"/>
            <a:ext cx="8004987" cy="140549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Fortalecimento</a:t>
            </a:r>
            <a:r>
              <a:rPr lang="en-US" sz="5400" b="1" dirty="0">
                <a:solidFill>
                  <a:schemeClr val="bg1"/>
                </a:solidFill>
              </a:rPr>
              <a:t> da Rede de </a:t>
            </a:r>
            <a:r>
              <a:rPr lang="en-US" sz="5400" b="1" dirty="0" err="1">
                <a:solidFill>
                  <a:schemeClr val="bg1"/>
                </a:solidFill>
              </a:rPr>
              <a:t>Interlocutores</a:t>
            </a:r>
            <a:r>
              <a:rPr lang="en-US" sz="5400" b="1" dirty="0">
                <a:solidFill>
                  <a:schemeClr val="bg1"/>
                </a:solidFill>
              </a:rPr>
              <a:t> da Ouvidoria do MAPA</a:t>
            </a:r>
            <a:br>
              <a:rPr lang="en-US" dirty="0">
                <a:solidFill>
                  <a:schemeClr val="bg1"/>
                </a:solidFill>
              </a:rPr>
            </a:br>
            <a:endParaRPr lang="pt-BR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50873" y="4801837"/>
            <a:ext cx="8420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solidFill>
                  <a:schemeClr val="bg1"/>
                </a:solidFill>
                <a:latin typeface="+mn-lt"/>
              </a:rPr>
              <a:t>Coordenação-Geral de Recursos de Acesso à Informação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+mn-lt"/>
              </a:rPr>
              <a:t>Ouvidoria-Geral da União</a:t>
            </a:r>
            <a:endParaRPr lang="pt-BR" sz="32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pt-BR" sz="28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+mn-lt"/>
              </a:rPr>
              <a:t>Érica Bezerra Queiroz Ribeiro</a:t>
            </a:r>
          </a:p>
          <a:p>
            <a:pPr algn="ctr"/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136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018946"/>
            <a:ext cx="7886700" cy="1325563"/>
          </a:xfrm>
        </p:spPr>
        <p:txBody>
          <a:bodyPr>
            <a:noAutofit/>
          </a:bodyPr>
          <a:lstStyle/>
          <a:p>
            <a:r>
              <a:rPr lang="pt-BR" sz="4700" dirty="0">
                <a:solidFill>
                  <a:schemeClr val="bg1"/>
                </a:solidFill>
              </a:rPr>
              <a:t>Prazo de Atendimento de Manifestações de Ouvidoria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599589"/>
            <a:ext cx="7886699" cy="4416065"/>
          </a:xfrm>
        </p:spPr>
        <p:txBody>
          <a:bodyPr>
            <a:normAutofit fontScale="70000" lnSpcReduction="20000"/>
          </a:bodyPr>
          <a:lstStyle/>
          <a:p>
            <a:pPr lvl="1" algn="just">
              <a:defRPr/>
            </a:pPr>
            <a:r>
              <a:rPr lang="pt-BR" sz="4300" dirty="0">
                <a:solidFill>
                  <a:schemeClr val="bg1"/>
                </a:solidFill>
              </a:rPr>
              <a:t>Instrução Normativa 1/2014 OGU: 20 dias (prorrogáveis por 10 dias) para fornecer resposta conclusiva:</a:t>
            </a:r>
          </a:p>
          <a:p>
            <a:pPr lvl="2" algn="just">
              <a:defRPr/>
            </a:pPr>
            <a:r>
              <a:rPr lang="pt-BR" sz="3900" dirty="0">
                <a:solidFill>
                  <a:schemeClr val="bg1"/>
                </a:solidFill>
              </a:rPr>
              <a:t>Reclamação: entende-se por conclusiva a resposta que encerra o tratamento da manifestação, </a:t>
            </a:r>
            <a:r>
              <a:rPr lang="pt-BR" sz="3900" u="sng" dirty="0">
                <a:solidFill>
                  <a:schemeClr val="bg1"/>
                </a:solidFill>
              </a:rPr>
              <a:t>oferecendo solução de mérito ou informando a impossibilidade de seu prosseguimento</a:t>
            </a:r>
            <a:r>
              <a:rPr lang="pt-BR" sz="3900" dirty="0">
                <a:solidFill>
                  <a:schemeClr val="bg1"/>
                </a:solidFill>
              </a:rPr>
              <a:t>.</a:t>
            </a:r>
          </a:p>
          <a:p>
            <a:pPr lvl="2" algn="just">
              <a:defRPr/>
            </a:pPr>
            <a:r>
              <a:rPr lang="pt-BR" sz="3900" dirty="0">
                <a:solidFill>
                  <a:schemeClr val="bg1"/>
                </a:solidFill>
              </a:rPr>
              <a:t>Denúncia: entende-se por conclusiva a resposta que contenha informação sobre </a:t>
            </a:r>
            <a:r>
              <a:rPr lang="pt-BR" sz="3900" u="sng" dirty="0">
                <a:solidFill>
                  <a:schemeClr val="bg1"/>
                </a:solidFill>
              </a:rPr>
              <a:t>encaminhamento aos órgãos competentes de controle interno ou externo</a:t>
            </a:r>
            <a:r>
              <a:rPr lang="pt-BR" sz="3900" dirty="0">
                <a:solidFill>
                  <a:schemeClr val="bg1"/>
                </a:solidFill>
              </a:rPr>
              <a:t> e sobre os </a:t>
            </a:r>
            <a:r>
              <a:rPr lang="pt-BR" sz="3900" u="sng" dirty="0">
                <a:solidFill>
                  <a:schemeClr val="bg1"/>
                </a:solidFill>
              </a:rPr>
              <a:t>procedimentos</a:t>
            </a:r>
            <a:r>
              <a:rPr lang="pt-BR" sz="3900" dirty="0">
                <a:solidFill>
                  <a:schemeClr val="bg1"/>
                </a:solidFill>
              </a:rPr>
              <a:t> a serem adotados.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129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229153"/>
            <a:ext cx="7886700" cy="1325563"/>
          </a:xfrm>
        </p:spPr>
        <p:txBody>
          <a:bodyPr>
            <a:noAutofit/>
          </a:bodyPr>
          <a:lstStyle/>
          <a:p>
            <a:r>
              <a:rPr lang="pt-BR" sz="4900" dirty="0">
                <a:solidFill>
                  <a:schemeClr val="bg1"/>
                </a:solidFill>
              </a:rPr>
              <a:t>Prazo de Atendimento de Pedidos LAI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862348"/>
            <a:ext cx="7886699" cy="4247900"/>
          </a:xfrm>
        </p:spPr>
        <p:txBody>
          <a:bodyPr>
            <a:normAutofit/>
          </a:bodyPr>
          <a:lstStyle/>
          <a:p>
            <a:pPr lvl="1" algn="just">
              <a:defRPr/>
            </a:pPr>
            <a:r>
              <a:rPr lang="pt-BR" sz="3500" dirty="0">
                <a:solidFill>
                  <a:schemeClr val="bg1"/>
                </a:solidFill>
              </a:rPr>
              <a:t>Lei 12.527/2011: 20 dias (prorrogáveis por 10 dias, mediante justificativa </a:t>
            </a:r>
            <a:r>
              <a:rPr lang="pt-BR" sz="3500" u="sng" dirty="0">
                <a:solidFill>
                  <a:schemeClr val="bg1"/>
                </a:solidFill>
              </a:rPr>
              <a:t>prévia</a:t>
            </a:r>
            <a:r>
              <a:rPr lang="pt-BR" sz="3500" dirty="0">
                <a:solidFill>
                  <a:schemeClr val="bg1"/>
                </a:solidFill>
              </a:rPr>
              <a:t>) para </a:t>
            </a:r>
            <a:r>
              <a:rPr lang="pt-BR" sz="3500" u="sng" dirty="0">
                <a:solidFill>
                  <a:schemeClr val="bg1"/>
                </a:solidFill>
              </a:rPr>
              <a:t>entregar</a:t>
            </a:r>
            <a:r>
              <a:rPr lang="pt-BR" sz="3500" dirty="0">
                <a:solidFill>
                  <a:schemeClr val="bg1"/>
                </a:solidFill>
              </a:rPr>
              <a:t> a informação ou para </a:t>
            </a:r>
            <a:r>
              <a:rPr lang="pt-BR" sz="3500" u="sng" dirty="0">
                <a:solidFill>
                  <a:schemeClr val="bg1"/>
                </a:solidFill>
              </a:rPr>
              <a:t>fornecer justificativa legal</a:t>
            </a:r>
            <a:r>
              <a:rPr lang="pt-BR" sz="3500" dirty="0">
                <a:solidFill>
                  <a:schemeClr val="bg1"/>
                </a:solidFill>
              </a:rPr>
              <a:t> para negativa parcial ou total.</a:t>
            </a:r>
          </a:p>
          <a:p>
            <a:pPr marL="457200" lvl="1" indent="0" algn="just">
              <a:buNone/>
              <a:defRPr/>
            </a:pPr>
            <a:endParaRPr lang="pt-BR" sz="3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117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229153"/>
            <a:ext cx="7886700" cy="1325563"/>
          </a:xfrm>
        </p:spPr>
        <p:txBody>
          <a:bodyPr>
            <a:noAutofit/>
          </a:bodyPr>
          <a:lstStyle/>
          <a:p>
            <a:r>
              <a:rPr lang="pt-BR" sz="4900" dirty="0">
                <a:solidFill>
                  <a:schemeClr val="bg1"/>
                </a:solidFill>
              </a:rPr>
              <a:t>Hipóteses de Restrição de Acesso a Informações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862348"/>
            <a:ext cx="7886699" cy="4247900"/>
          </a:xfrm>
        </p:spPr>
        <p:txBody>
          <a:bodyPr>
            <a:normAutofit/>
          </a:bodyPr>
          <a:lstStyle/>
          <a:p>
            <a:pPr lvl="1" algn="just">
              <a:defRPr/>
            </a:pPr>
            <a:r>
              <a:rPr lang="pt-BR" sz="3500" u="sng" dirty="0">
                <a:solidFill>
                  <a:schemeClr val="bg1"/>
                </a:solidFill>
              </a:rPr>
              <a:t>Pressuposto: pedido viável</a:t>
            </a:r>
          </a:p>
          <a:p>
            <a:pPr lvl="1" algn="just">
              <a:defRPr/>
            </a:pPr>
            <a:r>
              <a:rPr lang="pt-BR" sz="3500" dirty="0">
                <a:solidFill>
                  <a:schemeClr val="bg1"/>
                </a:solidFill>
              </a:rPr>
              <a:t>Hipóteses de Restrição:</a:t>
            </a:r>
          </a:p>
          <a:p>
            <a:pPr lvl="2" algn="just">
              <a:defRPr/>
            </a:pPr>
            <a:r>
              <a:rPr lang="pt-BR" sz="3100" dirty="0">
                <a:solidFill>
                  <a:schemeClr val="bg1"/>
                </a:solidFill>
              </a:rPr>
              <a:t>Classificação da Informação;</a:t>
            </a:r>
          </a:p>
          <a:p>
            <a:pPr lvl="2" algn="just">
              <a:defRPr/>
            </a:pPr>
            <a:r>
              <a:rPr lang="pt-BR" sz="3100" dirty="0">
                <a:solidFill>
                  <a:schemeClr val="bg1"/>
                </a:solidFill>
              </a:rPr>
              <a:t>Sigilos Legais;</a:t>
            </a:r>
          </a:p>
          <a:p>
            <a:pPr lvl="2" algn="just">
              <a:defRPr/>
            </a:pPr>
            <a:r>
              <a:rPr lang="pt-BR" sz="3100" dirty="0">
                <a:solidFill>
                  <a:schemeClr val="bg1"/>
                </a:solidFill>
              </a:rPr>
              <a:t>Documento Preparatório; e</a:t>
            </a:r>
          </a:p>
          <a:p>
            <a:pPr lvl="2" algn="just">
              <a:defRPr/>
            </a:pPr>
            <a:r>
              <a:rPr lang="pt-BR" sz="3100" dirty="0">
                <a:solidFill>
                  <a:schemeClr val="bg1"/>
                </a:solidFill>
              </a:rPr>
              <a:t>Informação Pessoal Sensível.</a:t>
            </a:r>
          </a:p>
          <a:p>
            <a:pPr marL="457200" lvl="1" indent="0" algn="just">
              <a:buNone/>
              <a:defRPr/>
            </a:pPr>
            <a:endParaRPr lang="pt-BR" sz="3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969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199009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O artigo 13 do Decreto 7.724/2012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906410"/>
            <a:ext cx="7886699" cy="42479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Art. 13.  Não serão atendidos pedidos de acesso à informação: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I - genéricos;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II - desproporcionais ou desarrazoados; ou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III - que exijam trabalhos adicionais de análise, interpretação ou consolidação de dados e informações, ou serviço de produção ou tratamento de dados que não seja de competência do órgão ou entidade.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972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94780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Pedido genérico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273363"/>
            <a:ext cx="7886699" cy="455951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Características: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Não descreve de forma delimitada (quantidade, período temporal, localização, sujeito, recorte temático, formato, etc.) o objeto do pedido de acesso a informação; ou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Torna impossível compreender o objeto da solicitação.</a:t>
            </a:r>
          </a:p>
          <a:p>
            <a:r>
              <a:rPr lang="pt-BR" dirty="0">
                <a:solidFill>
                  <a:schemeClr val="bg1"/>
                </a:solidFill>
              </a:rPr>
              <a:t>O que fazer?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Boa prática: entrar em contato com o cidadão e pedir mais elementos para resposta ao pedido. Se ainda não for possível compreender o pedido, respondê-lo orientando o cidadão a apresentar novo pedido, com os elementos faltantes.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8628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188962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Pedido desarrazoado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514525"/>
            <a:ext cx="7886699" cy="42479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Características: 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Não encontra amparo nos objetivos da Lei de Acesso ou nas garantias fundamentais previstas na Constituição; ou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Em desconformidade com o interesse público.</a:t>
            </a:r>
          </a:p>
          <a:p>
            <a:r>
              <a:rPr lang="pt-BR" dirty="0">
                <a:solidFill>
                  <a:schemeClr val="bg1"/>
                </a:solidFill>
              </a:rPr>
              <a:t>Exemplo: “Gostaria de obter cópia da planta baixa da penitenciária Y”</a:t>
            </a:r>
          </a:p>
        </p:txBody>
      </p:sp>
    </p:spTree>
    <p:extLst>
      <p:ext uri="{BB962C8B-B14F-4D97-AF65-F5344CB8AC3E}">
        <p14:creationId xmlns:p14="http://schemas.microsoft.com/office/powerpoint/2010/main" val="330990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Pedido desproporcional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333654"/>
            <a:ext cx="7886699" cy="42479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Possibilidade de que uma única demanda, em decorrência de sua dimensão, inviabilize o trabalho de toda uma unidade do órgão ou da entidade pública por um período de tempo considerável;</a:t>
            </a:r>
          </a:p>
          <a:p>
            <a:r>
              <a:rPr lang="pt-BR" dirty="0">
                <a:solidFill>
                  <a:schemeClr val="bg1"/>
                </a:solidFill>
              </a:rPr>
              <a:t>Imprescindível explicar ao cidadão, de forma clara e precisa, a </a:t>
            </a:r>
            <a:r>
              <a:rPr lang="pt-BR" b="1" dirty="0">
                <a:solidFill>
                  <a:schemeClr val="bg1"/>
                </a:solidFill>
              </a:rPr>
              <a:t>quantidade estimada de horas </a:t>
            </a:r>
            <a:r>
              <a:rPr lang="pt-BR" dirty="0">
                <a:solidFill>
                  <a:schemeClr val="bg1"/>
                </a:solidFill>
              </a:rPr>
              <a:t>para a entrega da informação, e o impacto, </a:t>
            </a:r>
            <a:r>
              <a:rPr lang="pt-BR" b="1" dirty="0">
                <a:solidFill>
                  <a:schemeClr val="bg1"/>
                </a:solidFill>
              </a:rPr>
              <a:t>objetivamente demonstrado</a:t>
            </a:r>
            <a:r>
              <a:rPr lang="pt-BR" dirty="0">
                <a:solidFill>
                  <a:schemeClr val="bg1"/>
                </a:solidFill>
              </a:rPr>
              <a:t>, para o atendimento das demais demandas da unidade.</a:t>
            </a:r>
          </a:p>
        </p:txBody>
      </p:sp>
    </p:spTree>
    <p:extLst>
      <p:ext uri="{BB962C8B-B14F-4D97-AF65-F5344CB8AC3E}">
        <p14:creationId xmlns:p14="http://schemas.microsoft.com/office/powerpoint/2010/main" val="2185305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Trabalhos adicionais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333654"/>
            <a:ext cx="7886699" cy="42479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 informação a ser disponibilizada precisa necessariamente passar por um processo de tratamento, em função de limitações técnicas ou da carência de recursos humanos;</a:t>
            </a:r>
          </a:p>
          <a:p>
            <a:r>
              <a:rPr lang="pt-BR" b="1" u="sng" dirty="0">
                <a:solidFill>
                  <a:schemeClr val="bg1"/>
                </a:solidFill>
              </a:rPr>
              <a:t>Atenção</a:t>
            </a:r>
            <a:r>
              <a:rPr lang="pt-BR" dirty="0">
                <a:solidFill>
                  <a:schemeClr val="bg1"/>
                </a:solidFill>
              </a:rPr>
              <a:t>: a informação deve ser disponibilizada ao cidadão da maneira que se encontrar para que ele realize o tratamento, exceto se for necessária triagem, considerada desproporcional, para proteção de informações pessoais ou sigilosas.</a:t>
            </a:r>
          </a:p>
        </p:txBody>
      </p:sp>
    </p:spTree>
    <p:extLst>
      <p:ext uri="{BB962C8B-B14F-4D97-AF65-F5344CB8AC3E}">
        <p14:creationId xmlns:p14="http://schemas.microsoft.com/office/powerpoint/2010/main" val="296250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692" y="776977"/>
            <a:ext cx="78867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Hipóteses legais para classificação da informação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51692" y="1939332"/>
            <a:ext cx="8410471" cy="4642222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São consideradas imprescindíveis à segurança da sociedade ou do Estado e, portanto, passíveis de classificação as informações cuja divulgação ou acesso irrestrito possam: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I - pôr em risco a defesa e a soberania nacionais ou a integridade do território nacional;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II - prejudicar ou pôr em risco a condução de negociações ou as relações internacionais do País, ou as que tenham sido fornecidas em caráter sigiloso por outros Estados e organismos </a:t>
            </a:r>
            <a:r>
              <a:rPr lang="pt-BR" sz="1600" dirty="0">
                <a:solidFill>
                  <a:schemeClr val="bg1"/>
                </a:solidFill>
              </a:rPr>
              <a:t>internacionais</a:t>
            </a:r>
            <a:r>
              <a:rPr lang="pt-BR" sz="1700" dirty="0">
                <a:solidFill>
                  <a:schemeClr val="bg1"/>
                </a:solidFill>
              </a:rPr>
              <a:t>;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III - pôr em risco a vida, a segurança ou a saúde da população; 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IV - oferecer elevado risco à estabilidade financeira, econômica ou monetária do País;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V - prejudicar ou causar risco a planos ou operações estratégicos das Forças Armadas;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VI - prejudicar ou causar risco a projetos de pesquisa e desenvolvimento científico ou tecnológico, assim como a sistemas, bens, instalações ou áreas de interesse estratégico nacional;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VII - pôr em risco a segurança de instituições ou de altas autoridades nacionais ou estrangeiras e seus familiares; ou </a:t>
            </a:r>
          </a:p>
          <a:p>
            <a:pPr marL="0" indent="0" algn="just">
              <a:buNone/>
              <a:defRPr/>
            </a:pPr>
            <a:r>
              <a:rPr lang="pt-BR" sz="1700" dirty="0">
                <a:solidFill>
                  <a:schemeClr val="bg1"/>
                </a:solidFill>
              </a:rPr>
              <a:t>VIII - comprometer atividades de inteligência, bem como de investigação ou fiscalização em andamento, relacionadas com a prevenção ou repressão de infrações.</a:t>
            </a:r>
          </a:p>
          <a:p>
            <a:pPr marL="0" indent="0" algn="just">
              <a:buNone/>
              <a:defRPr/>
            </a:pPr>
            <a:endParaRPr lang="pt-B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24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867413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Sigilos legais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3" y="2192976"/>
            <a:ext cx="7886699" cy="4247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Art. 22, LAI.  O disposto nesta Lei não exclui as demais </a:t>
            </a:r>
            <a:r>
              <a:rPr lang="pt-BR" b="1" dirty="0">
                <a:solidFill>
                  <a:schemeClr val="bg1"/>
                </a:solidFill>
              </a:rPr>
              <a:t>hipóteses legais de sigilo e de segredo de justiça </a:t>
            </a:r>
            <a:r>
              <a:rPr lang="pt-BR" dirty="0">
                <a:solidFill>
                  <a:schemeClr val="bg1"/>
                </a:solidFill>
              </a:rPr>
              <a:t>nem as hipóteses de </a:t>
            </a:r>
            <a:r>
              <a:rPr lang="pt-BR" b="1" dirty="0">
                <a:solidFill>
                  <a:schemeClr val="bg1"/>
                </a:solidFill>
              </a:rPr>
              <a:t>segredo industrial </a:t>
            </a:r>
            <a:r>
              <a:rPr lang="pt-BR" dirty="0">
                <a:solidFill>
                  <a:schemeClr val="bg1"/>
                </a:solidFill>
              </a:rPr>
              <a:t>decorrentes da exploração direta de atividade econômica pelo Estado ou por pessoa física ou entidade privada que tenha qualquer vínculo com o poder público. 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Art. 6</a:t>
            </a:r>
            <a:r>
              <a:rPr lang="pt-BR" u="sng" baseline="30000" dirty="0">
                <a:solidFill>
                  <a:schemeClr val="bg1"/>
                </a:solidFill>
              </a:rPr>
              <a:t>o</a:t>
            </a:r>
            <a:r>
              <a:rPr lang="pt-BR" dirty="0">
                <a:solidFill>
                  <a:schemeClr val="bg1"/>
                </a:solidFill>
              </a:rPr>
              <a:t>, Decreto 7.724/2012 - O acesso à informação disciplinado neste Decreto não se aplica: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I - às hipóteses de sigilo previstas na legislação, </a:t>
            </a:r>
            <a:r>
              <a:rPr lang="pt-BR" b="1" dirty="0">
                <a:solidFill>
                  <a:schemeClr val="bg1"/>
                </a:solidFill>
              </a:rPr>
              <a:t>como fiscal, bancário, de operações e serviços no mercado de capitais, comercial, profissional, industrial e segredo de justiça</a:t>
            </a:r>
            <a:r>
              <a:rPr lang="pt-BR" dirty="0">
                <a:solidFill>
                  <a:schemeClr val="bg1"/>
                </a:solidFill>
              </a:rPr>
              <a:t>;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11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914" y="2934586"/>
            <a:ext cx="7886700" cy="1108688"/>
          </a:xfrm>
        </p:spPr>
        <p:txBody>
          <a:bodyPr>
            <a:normAutofit fontScale="90000"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“A história não nos pertence: nós pertencemos a ela”.</a:t>
            </a: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Hans-Georg </a:t>
            </a:r>
            <a:r>
              <a:rPr lang="pt-BR" dirty="0" err="1">
                <a:solidFill>
                  <a:schemeClr val="bg1"/>
                </a:solidFill>
              </a:rPr>
              <a:t>Gadamer</a:t>
            </a:r>
            <a:r>
              <a:rPr lang="pt-BR" dirty="0">
                <a:solidFill>
                  <a:schemeClr val="bg1"/>
                </a:solidFill>
              </a:rPr>
              <a:t> (1900-2002)</a:t>
            </a:r>
          </a:p>
        </p:txBody>
      </p:sp>
    </p:spTree>
    <p:extLst>
      <p:ext uri="{BB962C8B-B14F-4D97-AF65-F5344CB8AC3E}">
        <p14:creationId xmlns:p14="http://schemas.microsoft.com/office/powerpoint/2010/main" val="75737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907606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Documento preparatório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333654"/>
            <a:ext cx="7886699" cy="42479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Art. 7º, LAI - O acesso à informação do que trata esta Lei compreende, entre outros, os direitos de obter: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§3º O direito de acesso aos documentos ou às informações neles contidas utilizados como fundamento da tomada de decisão e do ato administrativo </a:t>
            </a:r>
            <a:r>
              <a:rPr lang="pt-BR" b="1" dirty="0">
                <a:solidFill>
                  <a:schemeClr val="bg1"/>
                </a:solidFill>
              </a:rPr>
              <a:t>será assegurado com a edição do ato decisório respectivo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Art. 3º, Decreto n° 7.724/12 - Para os efeitos deste Decreto, considera-se: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XII - documento preparatório - documento formal utilizado como fundamento da tomada de decisão ou de ato administrativo, a exemplo de pareceres e notas técnicas.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036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Direito à privacidade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333654"/>
            <a:ext cx="7886699" cy="42479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Direito de estar só?</a:t>
            </a:r>
          </a:p>
          <a:p>
            <a:r>
              <a:rPr lang="pt-BR" dirty="0">
                <a:solidFill>
                  <a:schemeClr val="bg1"/>
                </a:solidFill>
              </a:rPr>
              <a:t>Direito de não ser incomodado?</a:t>
            </a:r>
          </a:p>
          <a:p>
            <a:r>
              <a:rPr lang="pt-BR" dirty="0">
                <a:solidFill>
                  <a:schemeClr val="bg1"/>
                </a:solidFill>
              </a:rPr>
              <a:t>Direito a ter segredos?</a:t>
            </a:r>
          </a:p>
          <a:p>
            <a:r>
              <a:rPr lang="pt-BR" dirty="0">
                <a:solidFill>
                  <a:schemeClr val="bg1"/>
                </a:solidFill>
              </a:rPr>
              <a:t>Direito a controlar o uso de informações pessoais?</a:t>
            </a:r>
          </a:p>
          <a:p>
            <a:r>
              <a:rPr lang="pt-BR" dirty="0">
                <a:solidFill>
                  <a:schemeClr val="bg1"/>
                </a:solidFill>
              </a:rPr>
              <a:t>Direito à livre expressão da individualidade?</a:t>
            </a:r>
          </a:p>
          <a:p>
            <a:r>
              <a:rPr lang="pt-BR" dirty="0">
                <a:solidFill>
                  <a:schemeClr val="bg1"/>
                </a:solidFill>
              </a:rPr>
              <a:t>Direito à intimidade?</a:t>
            </a:r>
          </a:p>
        </p:txBody>
      </p:sp>
    </p:spTree>
    <p:extLst>
      <p:ext uri="{BB962C8B-B14F-4D97-AF65-F5344CB8AC3E}">
        <p14:creationId xmlns:p14="http://schemas.microsoft.com/office/powerpoint/2010/main" val="788264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824784"/>
            <a:ext cx="7886700" cy="132556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Direito à privacidade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150347"/>
            <a:ext cx="7886699" cy="4431207"/>
          </a:xfrm>
        </p:spPr>
        <p:txBody>
          <a:bodyPr>
            <a:normAutofit fontScale="85000" lnSpcReduction="20000"/>
          </a:bodyPr>
          <a:lstStyle/>
          <a:p>
            <a:pPr marL="285750" indent="-285750" algn="just"/>
            <a:r>
              <a:rPr lang="pt-BR" sz="3000" dirty="0">
                <a:solidFill>
                  <a:schemeClr val="bg1"/>
                </a:solidFill>
              </a:rPr>
              <a:t>O tratamento das informações pessoais deve ser feito de forma transparente e com respeito à intimidade, vida privada, honra e imagem das pessoas, bem como às liberdades e garantias individuais (art. 31 da LAI e art. 55 do Decreto n° 7.724/12). No entanto, nem toda informação pessoal estará sujeita à restrição de acesso (art. 57 e art. 55 do Decreto n° 7.724/11);</a:t>
            </a:r>
          </a:p>
          <a:p>
            <a:pPr algn="just"/>
            <a:endParaRPr lang="pt-BR" sz="3000" dirty="0">
              <a:solidFill>
                <a:schemeClr val="bg1"/>
              </a:solidFill>
            </a:endParaRPr>
          </a:p>
          <a:p>
            <a:pPr marL="285750" indent="-285750" algn="just"/>
            <a:r>
              <a:rPr lang="pt-BR" sz="3000" dirty="0">
                <a:solidFill>
                  <a:schemeClr val="bg1"/>
                </a:solidFill>
              </a:rPr>
              <a:t>Segundo a Lei do Cadastro Positivo (Lei n 12.414/11), informações sensíveis caracterizam-se como sendo aquelas pertinentes à origem social e étnica, à saúde, à informação genética, à orientação sexual e às convicções políticas, religiosas e filosóficas.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168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0809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</a:rPr>
              <a:t>Obrigada!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610100"/>
            <a:ext cx="7886699" cy="424790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E-mail: </a:t>
            </a:r>
            <a:r>
              <a:rPr lang="pt-BR" dirty="0">
                <a:solidFill>
                  <a:schemeClr val="bg1"/>
                </a:solidFill>
                <a:hlinkClick r:id="rId2"/>
              </a:rPr>
              <a:t>erica.ribeiro@cgu.gov.br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Telefone: (61) 2020-6782</a:t>
            </a:r>
          </a:p>
          <a:p>
            <a:r>
              <a:rPr lang="pt-BR" dirty="0">
                <a:solidFill>
                  <a:schemeClr val="bg1"/>
                </a:solidFill>
              </a:rPr>
              <a:t>Site: </a:t>
            </a:r>
            <a:r>
              <a:rPr lang="pt-BR" dirty="0">
                <a:solidFill>
                  <a:schemeClr val="bg1"/>
                </a:solidFill>
                <a:hlinkClick r:id="rId3"/>
              </a:rPr>
              <a:t>www.ouvidorias.gov.br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985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639056"/>
            <a:ext cx="7886700" cy="1325563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“A história não nos pertence: nós pertencemos a ela”.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3692666"/>
            <a:ext cx="7886699" cy="4247900"/>
          </a:xfrm>
        </p:spPr>
        <p:txBody>
          <a:bodyPr>
            <a:normAutofit/>
          </a:bodyPr>
          <a:lstStyle/>
          <a:p>
            <a:pPr lvl="1"/>
            <a:r>
              <a:rPr lang="pt-BR" sz="4800" dirty="0">
                <a:solidFill>
                  <a:schemeClr val="bg1"/>
                </a:solidFill>
              </a:rPr>
              <a:t>Espiral hermenêutica</a:t>
            </a:r>
          </a:p>
          <a:p>
            <a:pPr lvl="1"/>
            <a:r>
              <a:rPr lang="pt-BR" sz="4800" dirty="0">
                <a:solidFill>
                  <a:schemeClr val="bg1"/>
                </a:solidFill>
              </a:rPr>
              <a:t>Conversa com a história</a:t>
            </a:r>
          </a:p>
        </p:txBody>
      </p:sp>
    </p:spTree>
    <p:extLst>
      <p:ext uri="{BB962C8B-B14F-4D97-AF65-F5344CB8AC3E}">
        <p14:creationId xmlns:p14="http://schemas.microsoft.com/office/powerpoint/2010/main" val="63261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103029"/>
            <a:ext cx="7886700" cy="1325563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Governo Aberto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1" y="2428592"/>
            <a:ext cx="7886699" cy="4247900"/>
          </a:xfrm>
        </p:spPr>
        <p:txBody>
          <a:bodyPr>
            <a:normAutofit/>
          </a:bodyPr>
          <a:lstStyle/>
          <a:p>
            <a:pPr lvl="1"/>
            <a:r>
              <a:rPr lang="pt-BR" sz="4800" dirty="0">
                <a:solidFill>
                  <a:schemeClr val="bg1"/>
                </a:solidFill>
              </a:rPr>
              <a:t>Transparência;</a:t>
            </a:r>
          </a:p>
          <a:p>
            <a:pPr lvl="1"/>
            <a:r>
              <a:rPr lang="pt-BR" sz="4800" dirty="0">
                <a:solidFill>
                  <a:schemeClr val="bg1"/>
                </a:solidFill>
              </a:rPr>
              <a:t>Prestação de Contas e Responsabilização;</a:t>
            </a:r>
          </a:p>
          <a:p>
            <a:pPr lvl="1"/>
            <a:r>
              <a:rPr lang="pt-BR" sz="4800" u="sng" dirty="0">
                <a:solidFill>
                  <a:schemeClr val="bg1"/>
                </a:solidFill>
              </a:rPr>
              <a:t>Participação Cidadã; e</a:t>
            </a:r>
          </a:p>
          <a:p>
            <a:pPr lvl="1"/>
            <a:r>
              <a:rPr lang="pt-BR" sz="4800" dirty="0">
                <a:solidFill>
                  <a:schemeClr val="bg1"/>
                </a:solidFill>
              </a:rPr>
              <a:t>Tecnologia da Informação.</a:t>
            </a:r>
          </a:p>
        </p:txBody>
      </p:sp>
    </p:spTree>
    <p:extLst>
      <p:ext uri="{BB962C8B-B14F-4D97-AF65-F5344CB8AC3E}">
        <p14:creationId xmlns:p14="http://schemas.microsoft.com/office/powerpoint/2010/main" val="356478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229153"/>
            <a:ext cx="7886700" cy="1325563"/>
          </a:xfrm>
        </p:spPr>
        <p:txBody>
          <a:bodyPr>
            <a:norm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Linguagem e Comunicação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610100"/>
            <a:ext cx="7886699" cy="4247900"/>
          </a:xfrm>
        </p:spPr>
        <p:txBody>
          <a:bodyPr/>
          <a:lstStyle/>
          <a:p>
            <a:pPr lvl="1" algn="just">
              <a:defRPr/>
            </a:pPr>
            <a:r>
              <a:rPr lang="pt-BR" sz="4000" dirty="0">
                <a:solidFill>
                  <a:schemeClr val="bg1"/>
                </a:solidFill>
              </a:rPr>
              <a:t>Discurso claro e objetivo;</a:t>
            </a:r>
          </a:p>
          <a:p>
            <a:pPr lvl="1" algn="just">
              <a:defRPr/>
            </a:pPr>
            <a:r>
              <a:rPr lang="pt-BR" sz="4000" dirty="0">
                <a:solidFill>
                  <a:schemeClr val="bg1"/>
                </a:solidFill>
              </a:rPr>
              <a:t>Texto curto;</a:t>
            </a:r>
          </a:p>
          <a:p>
            <a:pPr lvl="1" algn="just">
              <a:defRPr/>
            </a:pPr>
            <a:r>
              <a:rPr lang="pt-BR" sz="4000" dirty="0">
                <a:solidFill>
                  <a:schemeClr val="bg1"/>
                </a:solidFill>
              </a:rPr>
              <a:t>Uso de termos técnicos? Somente quando imprescindível; e</a:t>
            </a:r>
          </a:p>
          <a:p>
            <a:pPr lvl="1" algn="just">
              <a:defRPr/>
            </a:pPr>
            <a:r>
              <a:rPr lang="pt-BR" sz="4000" dirty="0">
                <a:solidFill>
                  <a:schemeClr val="bg1"/>
                </a:solidFill>
              </a:rPr>
              <a:t>Busca diálogo.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845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229153"/>
            <a:ext cx="7886700" cy="1325563"/>
          </a:xfrm>
        </p:spPr>
        <p:txBody>
          <a:bodyPr>
            <a:noAutofit/>
          </a:bodyPr>
          <a:lstStyle/>
          <a:p>
            <a:r>
              <a:rPr lang="pt-BR" sz="4900" dirty="0">
                <a:solidFill>
                  <a:schemeClr val="bg1"/>
                </a:solidFill>
              </a:rPr>
              <a:t>Atendimento: Competências e Ferramentas Fundamentais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862348"/>
            <a:ext cx="7886699" cy="4247900"/>
          </a:xfrm>
        </p:spPr>
        <p:txBody>
          <a:bodyPr>
            <a:normAutofit/>
          </a:bodyPr>
          <a:lstStyle/>
          <a:p>
            <a:pPr lvl="1" algn="just">
              <a:defRPr/>
            </a:pPr>
            <a:r>
              <a:rPr lang="pt-BR" sz="3500" dirty="0">
                <a:solidFill>
                  <a:schemeClr val="bg1"/>
                </a:solidFill>
              </a:rPr>
              <a:t>Boa gestão da informação institucional e da experiência (conhecimento) dos servidores e funcionários; </a:t>
            </a:r>
          </a:p>
          <a:p>
            <a:pPr lvl="1" algn="just">
              <a:defRPr/>
            </a:pPr>
            <a:r>
              <a:rPr lang="pt-BR" sz="3500" dirty="0">
                <a:solidFill>
                  <a:schemeClr val="bg1"/>
                </a:solidFill>
              </a:rPr>
              <a:t>Agilidade para processamento e resposta ao cidadão; e</a:t>
            </a:r>
          </a:p>
          <a:p>
            <a:pPr lvl="1" algn="just">
              <a:defRPr/>
            </a:pPr>
            <a:r>
              <a:rPr lang="pt-BR" sz="3500" dirty="0">
                <a:solidFill>
                  <a:schemeClr val="bg1"/>
                </a:solidFill>
              </a:rPr>
              <a:t>Contínua avaliação do atendimento.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974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229153"/>
            <a:ext cx="8064750" cy="1325563"/>
          </a:xfrm>
        </p:spPr>
        <p:txBody>
          <a:bodyPr>
            <a:noAutofit/>
          </a:bodyPr>
          <a:lstStyle/>
          <a:p>
            <a:r>
              <a:rPr lang="pt-BR" sz="5700" dirty="0">
                <a:solidFill>
                  <a:schemeClr val="bg1"/>
                </a:solidFill>
              </a:rPr>
              <a:t>Ouvidoria “Tridimensional”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610100"/>
            <a:ext cx="7886699" cy="4247900"/>
          </a:xfrm>
        </p:spPr>
        <p:txBody>
          <a:bodyPr/>
          <a:lstStyle/>
          <a:p>
            <a:pPr lvl="1" algn="just">
              <a:defRPr/>
            </a:pPr>
            <a:r>
              <a:rPr lang="pt-BR" sz="4500" dirty="0">
                <a:solidFill>
                  <a:schemeClr val="bg1"/>
                </a:solidFill>
              </a:rPr>
              <a:t>Gestão</a:t>
            </a:r>
          </a:p>
          <a:p>
            <a:pPr lvl="1" algn="just">
              <a:defRPr/>
            </a:pPr>
            <a:r>
              <a:rPr lang="pt-BR" sz="4500" dirty="0">
                <a:solidFill>
                  <a:schemeClr val="bg1"/>
                </a:solidFill>
              </a:rPr>
              <a:t>Controle</a:t>
            </a:r>
          </a:p>
          <a:p>
            <a:pPr lvl="1" algn="just">
              <a:defRPr/>
            </a:pPr>
            <a:r>
              <a:rPr lang="pt-BR" sz="4500" dirty="0">
                <a:solidFill>
                  <a:schemeClr val="bg1"/>
                </a:solidFill>
              </a:rPr>
              <a:t>Participação Social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56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1" y="1229153"/>
            <a:ext cx="7886700" cy="1325563"/>
          </a:xfrm>
        </p:spPr>
        <p:txBody>
          <a:bodyPr>
            <a:no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Tipos de Manifestação de Ouvidoria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1" y="2809796"/>
            <a:ext cx="7886699" cy="4247900"/>
          </a:xfrm>
        </p:spPr>
        <p:txBody>
          <a:bodyPr/>
          <a:lstStyle/>
          <a:p>
            <a:pPr lvl="1" algn="just">
              <a:defRPr/>
            </a:pPr>
            <a:r>
              <a:rPr lang="pt-BR" sz="4000" dirty="0">
                <a:solidFill>
                  <a:schemeClr val="bg1"/>
                </a:solidFill>
              </a:rPr>
              <a:t>Sugestão</a:t>
            </a:r>
          </a:p>
          <a:p>
            <a:pPr lvl="1" algn="just">
              <a:defRPr/>
            </a:pPr>
            <a:r>
              <a:rPr lang="pt-BR" sz="4000" dirty="0">
                <a:solidFill>
                  <a:schemeClr val="bg1"/>
                </a:solidFill>
              </a:rPr>
              <a:t>Elogio</a:t>
            </a:r>
          </a:p>
          <a:p>
            <a:pPr lvl="1" algn="just">
              <a:defRPr/>
            </a:pPr>
            <a:r>
              <a:rPr lang="pt-BR" sz="4000" dirty="0">
                <a:solidFill>
                  <a:schemeClr val="bg1"/>
                </a:solidFill>
              </a:rPr>
              <a:t>Solicitação</a:t>
            </a:r>
          </a:p>
          <a:p>
            <a:pPr lvl="1" algn="just">
              <a:defRPr/>
            </a:pPr>
            <a:r>
              <a:rPr lang="pt-BR" sz="4000" dirty="0">
                <a:solidFill>
                  <a:schemeClr val="bg1"/>
                </a:solidFill>
              </a:rPr>
              <a:t>Denúncia</a:t>
            </a:r>
          </a:p>
          <a:p>
            <a:pPr lvl="1" algn="just">
              <a:defRPr/>
            </a:pPr>
            <a:r>
              <a:rPr lang="pt-BR" sz="4000" dirty="0">
                <a:solidFill>
                  <a:schemeClr val="bg1"/>
                </a:solidFill>
              </a:rPr>
              <a:t>Reclamação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12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692" y="1071498"/>
            <a:ext cx="7886700" cy="1325563"/>
          </a:xfrm>
        </p:spPr>
        <p:txBody>
          <a:bodyPr>
            <a:no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Pedidos de Acesso a Informação (LAI)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11692" y="2606566"/>
            <a:ext cx="7886699" cy="3988676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chemeClr val="bg1"/>
                </a:solidFill>
              </a:rPr>
              <a:t>informação contida em registros ou documentos, </a:t>
            </a:r>
            <a:r>
              <a:rPr lang="pt-BR" u="sng" dirty="0">
                <a:solidFill>
                  <a:schemeClr val="bg1"/>
                </a:solidFill>
              </a:rPr>
              <a:t>produzidos ou acumulados</a:t>
            </a:r>
            <a:r>
              <a:rPr lang="pt-BR" dirty="0">
                <a:solidFill>
                  <a:schemeClr val="bg1"/>
                </a:solidFill>
              </a:rPr>
              <a:t> por seus órgãos ou entidades;</a:t>
            </a:r>
          </a:p>
          <a:p>
            <a:r>
              <a:rPr lang="pt-BR" dirty="0">
                <a:solidFill>
                  <a:schemeClr val="bg1"/>
                </a:solidFill>
              </a:rPr>
              <a:t>informação produzida ou custodiada por </a:t>
            </a:r>
            <a:r>
              <a:rPr lang="pt-BR" u="sng" dirty="0">
                <a:solidFill>
                  <a:schemeClr val="bg1"/>
                </a:solidFill>
              </a:rPr>
              <a:t>pessoa física ou entidade privada</a:t>
            </a:r>
            <a:r>
              <a:rPr lang="pt-BR" dirty="0">
                <a:solidFill>
                  <a:schemeClr val="bg1"/>
                </a:solidFill>
              </a:rPr>
              <a:t> decorrente de qualquer vínculo com seus órgãos ou entidades, mesmo que esse vínculo já tenha cessado; </a:t>
            </a:r>
          </a:p>
          <a:p>
            <a:r>
              <a:rPr lang="pt-BR" dirty="0">
                <a:solidFill>
                  <a:schemeClr val="bg1"/>
                </a:solidFill>
              </a:rPr>
              <a:t>informação </a:t>
            </a:r>
            <a:r>
              <a:rPr lang="pt-BR" u="sng" dirty="0">
                <a:solidFill>
                  <a:schemeClr val="bg1"/>
                </a:solidFill>
              </a:rPr>
              <a:t>primária</a:t>
            </a:r>
            <a:r>
              <a:rPr lang="pt-BR" dirty="0">
                <a:solidFill>
                  <a:schemeClr val="bg1"/>
                </a:solidFill>
              </a:rPr>
              <a:t>, íntegra, autêntica e atualizada; e</a:t>
            </a:r>
          </a:p>
          <a:p>
            <a:r>
              <a:rPr lang="pt-BR" dirty="0">
                <a:solidFill>
                  <a:schemeClr val="bg1"/>
                </a:solidFill>
              </a:rPr>
              <a:t>informação relativa à implementação, acompanhamento e resultados dos programas, projetos e ações dos órgãos e entidades públicas, bem como </a:t>
            </a:r>
            <a:r>
              <a:rPr lang="pt-BR" u="sng" dirty="0">
                <a:solidFill>
                  <a:schemeClr val="bg1"/>
                </a:solidFill>
              </a:rPr>
              <a:t>metas e indicadores </a:t>
            </a:r>
            <a:r>
              <a:rPr lang="pt-BR" dirty="0">
                <a:solidFill>
                  <a:schemeClr val="bg1"/>
                </a:solidFill>
              </a:rPr>
              <a:t>propostos.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0300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963</Words>
  <Application>Microsoft Office PowerPoint</Application>
  <PresentationFormat>Apresentação na tela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Personalizar design</vt:lpstr>
      <vt:lpstr>Fortalecimento da Rede de Interlocutores da Ouvidoria do MAPA </vt:lpstr>
      <vt:lpstr>“A história não nos pertence: nós pertencemos a ela”.  Hans-Georg Gadamer (1900-2002)</vt:lpstr>
      <vt:lpstr>“A história não nos pertence: nós pertencemos a ela”.</vt:lpstr>
      <vt:lpstr>Governo Aberto</vt:lpstr>
      <vt:lpstr>Linguagem e Comunicação</vt:lpstr>
      <vt:lpstr>Atendimento: Competências e Ferramentas Fundamentais</vt:lpstr>
      <vt:lpstr>Ouvidoria “Tridimensional”</vt:lpstr>
      <vt:lpstr>Tipos de Manifestação de Ouvidoria</vt:lpstr>
      <vt:lpstr>Pedidos de Acesso a Informação (LAI)</vt:lpstr>
      <vt:lpstr>Prazo de Atendimento de Manifestações de Ouvidoria</vt:lpstr>
      <vt:lpstr>Prazo de Atendimento de Pedidos LAI</vt:lpstr>
      <vt:lpstr>Hipóteses de Restrição de Acesso a Informações</vt:lpstr>
      <vt:lpstr>O artigo 13 do Decreto 7.724/2012</vt:lpstr>
      <vt:lpstr>Pedido genérico</vt:lpstr>
      <vt:lpstr>Pedido desarrazoado</vt:lpstr>
      <vt:lpstr>Pedido desproporcional</vt:lpstr>
      <vt:lpstr>Trabalhos adicionais</vt:lpstr>
      <vt:lpstr>Hipóteses legais para classificação da informação</vt:lpstr>
      <vt:lpstr>Sigilos legais</vt:lpstr>
      <vt:lpstr>Documento preparatório</vt:lpstr>
      <vt:lpstr>Direito à privacidade</vt:lpstr>
      <vt:lpstr>Direito à privacidade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Erica Bezerra Queiroz Ribeiro</cp:lastModifiedBy>
  <cp:revision>47</cp:revision>
  <cp:lastPrinted>2017-03-02T15:59:36Z</cp:lastPrinted>
  <dcterms:created xsi:type="dcterms:W3CDTF">2016-09-14T18:22:07Z</dcterms:created>
  <dcterms:modified xsi:type="dcterms:W3CDTF">2017-03-02T16:01:06Z</dcterms:modified>
</cp:coreProperties>
</file>